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3b8a1f50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3b8a1f50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3b8a1f50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3b8a1f50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3b8a1f5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3b8a1f5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3b8a1f50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3b8a1f50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3b8a1f50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3b8a1f50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b8a1f5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3b8a1f5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b8a1f5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3b8a1f5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b8a1f50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3b8a1f50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3b8a1f50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3b8a1f50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b8a1f50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3b8a1f50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3b8a1f50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3b8a1f50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b3b8a1f50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b3b8a1f50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3b8a1f50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3b8a1f50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3b8a1f50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3b8a1f50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3b8a1f50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3b8a1f50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b8a1f50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3b8a1f50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3b8a1f50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3b8a1f50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3b8a1f50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3b8a1f50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3b8a1f50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3b8a1f50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3b8a1f50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3b8a1f50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3b8a1f50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3b8a1f50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3b8a1f50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3b8a1f50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3b8a1f50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b3b8a1f50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3b8a1f50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3b8a1f50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3b8a1f50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3b8a1f50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3b8a1f50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3b8a1f50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3b8a1f50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3b8a1f50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3b8a1f50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3b8a1f50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3b8a1f509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3b8a1f509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3b8a1f50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3b8a1f50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b8a1f50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3b8a1f50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3b8a1f50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3b8a1f50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3b8a1f50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3b8a1f50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3b8a1f5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3b8a1f5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3b8a1f50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3b8a1f50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3b8a1f50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3b8a1f50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3b8a1f509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3b8a1f509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3b8a1f50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3b8a1f50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3b8a1f50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3b8a1f50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b8a1f50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3b8a1f50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3b8a1f50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3b8a1f50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3b8a1f50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3b8a1f50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3b8a1f509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3b8a1f50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3b8a1f509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3b8a1f509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3b8a1f5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3b8a1f5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3b8a1f50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3b8a1f50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3b8a1f509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3b8a1f509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3b8a1f509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3b8a1f509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b8a1f509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b8a1f509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3b8a1f50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3b8a1f50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3b8a1f50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3b8a1f50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3b8a1f5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3b8a1f5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3b8a1f50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3b8a1f50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3b8a1f50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3b8a1f50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3b8a1f5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3b8a1f5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3b8a1f50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3b8a1f50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3b8a1f5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3b8a1f5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leetcode.com/problems/palindrome-partitionin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leetcode.com/problems/longest-increasing-subsequence/" TargetMode="External"/><Relationship Id="rId4" Type="http://schemas.openxmlformats.org/officeDocument/2006/relationships/hyperlink" Target="https://leetcode.com/problems/largest-divisible-subset/" TargetMode="External"/><Relationship Id="rId10" Type="http://schemas.openxmlformats.org/officeDocument/2006/relationships/image" Target="../media/image13.png"/><Relationship Id="rId9" Type="http://schemas.openxmlformats.org/officeDocument/2006/relationships/hyperlink" Target="https://leetcode.com/problems/longest-string-chain/" TargetMode="External"/><Relationship Id="rId5" Type="http://schemas.openxmlformats.org/officeDocument/2006/relationships/hyperlink" Target="https://leetcode.com/problems/russian-doll-envelopes/" TargetMode="External"/><Relationship Id="rId6" Type="http://schemas.openxmlformats.org/officeDocument/2006/relationships/hyperlink" Target="https://leetcode.com/problems/maximum-length-of-pair-chain/" TargetMode="External"/><Relationship Id="rId7" Type="http://schemas.openxmlformats.org/officeDocument/2006/relationships/hyperlink" Target="https://leetcode.com/problems/number-of-longest-increasing-subsequence/" TargetMode="External"/><Relationship Id="rId8" Type="http://schemas.openxmlformats.org/officeDocument/2006/relationships/hyperlink" Target="https://leetcode.com/problems/delete-and-ear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leetcode.com/problems/longest-common-subsequence/" TargetMode="External"/><Relationship Id="rId4" Type="http://schemas.openxmlformats.org/officeDocument/2006/relationships/hyperlink" Target="https://leetcode.com/problems/edit-distance/" TargetMode="External"/><Relationship Id="rId5" Type="http://schemas.openxmlformats.org/officeDocument/2006/relationships/hyperlink" Target="https://leetcode.com/problems/distinct-subsequences/" TargetMode="External"/><Relationship Id="rId6" Type="http://schemas.openxmlformats.org/officeDocument/2006/relationships/hyperlink" Target="https://leetcode.com/problems/minimum-ascii-delete-sum-for-two-strings/" TargetMode="External"/><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leetcode.com/problems/coin-change/" TargetMode="External"/><Relationship Id="rId4" Type="http://schemas.openxmlformats.org/officeDocument/2006/relationships/hyperlink" Target="https://leetcode.com/problems/coin-change-2/" TargetMode="External"/><Relationship Id="rId5" Type="http://schemas.openxmlformats.org/officeDocument/2006/relationships/hyperlink" Target="https://leetcode.com/problems/combination-sum-iv/" TargetMode="External"/><Relationship Id="rId6" Type="http://schemas.openxmlformats.org/officeDocument/2006/relationships/hyperlink" Target="https://leetcode.com/problems/perfect-squares/" TargetMode="External"/><Relationship Id="rId7" Type="http://schemas.openxmlformats.org/officeDocument/2006/relationships/hyperlink" Target="https://leetcode.com/problems/minimum-cost-for-tickets/" TargetMode="External"/><Relationship Id="rId8"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leetcode.com/problems/minimum-score-triangulation-of-polygon/" TargetMode="External"/><Relationship Id="rId4" Type="http://schemas.openxmlformats.org/officeDocument/2006/relationships/hyperlink" Target="https://leetcode.com/problems/minimum-cost-tree-from-leaf-values/" TargetMode="External"/><Relationship Id="rId5" Type="http://schemas.openxmlformats.org/officeDocument/2006/relationships/hyperlink" Target="https://leetcode.com/problems/burst-balloons/" TargetMode="External"/><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leetcode.com/problems/matrix-block-sum/" TargetMode="External"/><Relationship Id="rId4" Type="http://schemas.openxmlformats.org/officeDocument/2006/relationships/hyperlink" Target="https://leetcode.com/problems/range-sum-query-2d-immutable/" TargetMode="External"/><Relationship Id="rId9" Type="http://schemas.openxmlformats.org/officeDocument/2006/relationships/image" Target="../media/image12.png"/><Relationship Id="rId5" Type="http://schemas.openxmlformats.org/officeDocument/2006/relationships/hyperlink" Target="https://leetcode.com/problems/dungeon-game/" TargetMode="External"/><Relationship Id="rId6" Type="http://schemas.openxmlformats.org/officeDocument/2006/relationships/hyperlink" Target="https://leetcode.com/problems/triangle/" TargetMode="External"/><Relationship Id="rId7" Type="http://schemas.openxmlformats.org/officeDocument/2006/relationships/hyperlink" Target="https://leetcode.com/problems/maximal-square/" TargetMode="External"/><Relationship Id="rId8" Type="http://schemas.openxmlformats.org/officeDocument/2006/relationships/hyperlink" Target="https://leetcode.com/problems/minimum-falling-path-su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leetcode.com/problems/target-sum/" TargetMode="External"/><Relationship Id="rId4" Type="http://schemas.openxmlformats.org/officeDocument/2006/relationships/hyperlink" Target="https://leetcode.com/problems/longest-arithmetic-sequence/" TargetMode="External"/><Relationship Id="rId5" Type="http://schemas.openxmlformats.org/officeDocument/2006/relationships/hyperlink" Target="https://leetcode.com/problems/longest-arithmetic-subsequence-of-given-difference/" TargetMode="External"/><Relationship Id="rId6" Type="http://schemas.openxmlformats.org/officeDocument/2006/relationships/hyperlink" Target="https://leetcode.com/problems/maximum-product-of-splitted-binary-tree/" TargetMode="External"/><Relationship Id="rId7"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leetcode.com/problems/best-time-to-buy-and-sell-stock/" TargetMode="External"/><Relationship Id="rId4" Type="http://schemas.openxmlformats.org/officeDocument/2006/relationships/hyperlink" Target="https://leetcode.com/problems/best-time-to-buy-and-sell-stock-ii/" TargetMode="External"/><Relationship Id="rId9" Type="http://schemas.openxmlformats.org/officeDocument/2006/relationships/image" Target="../media/image19.png"/><Relationship Id="rId5" Type="http://schemas.openxmlformats.org/officeDocument/2006/relationships/hyperlink" Target="https://leetcode.com/problems/best-time-to-buy-and-sell-stock-iii/" TargetMode="External"/><Relationship Id="rId6" Type="http://schemas.openxmlformats.org/officeDocument/2006/relationships/hyperlink" Target="https://leetcode.com/problems/best-time-to-buy-and-sell-stock-iv/" TargetMode="External"/><Relationship Id="rId7" Type="http://schemas.openxmlformats.org/officeDocument/2006/relationships/hyperlink" Target="https://leetcode.com/problems/best-time-to-buy-and-sell-stock-with-cooldown/" TargetMode="External"/><Relationship Id="rId8" Type="http://schemas.openxmlformats.org/officeDocument/2006/relationships/hyperlink" Target="https://leetcode.com/problems/best-time-to-buy-and-sell-stock-with-transaction-fe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leetcode.com/discuss/general-discussion/665604/Important-and-Useful-links-from-all-over-the-Leetcode" TargetMode="External"/><Relationship Id="rId4" Type="http://schemas.openxmlformats.org/officeDocument/2006/relationships/hyperlink" Target="https://leetcode.com/discuss/general-discussion/458695/dynamic-programming-patter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leetcode.com/problems/satisfiability-of-equality-equations/" TargetMode="External"/><Relationship Id="rId10" Type="http://schemas.openxmlformats.org/officeDocument/2006/relationships/hyperlink" Target="https://leetcode.com/problems/number-of-operations-to-make-network-connected/" TargetMode="External"/><Relationship Id="rId13" Type="http://schemas.openxmlformats.org/officeDocument/2006/relationships/hyperlink" Target="https://leetcode.com/problems/accounts-merge/" TargetMode="External"/><Relationship Id="rId12" Type="http://schemas.openxmlformats.org/officeDocument/2006/relationships/hyperlink" Target="https://leetcode.com/problems/satisfiability-of-equality-equations/" TargetMode="External"/><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leetcode.com/problems/friend-circles/" TargetMode="External"/><Relationship Id="rId4" Type="http://schemas.openxmlformats.org/officeDocument/2006/relationships/hyperlink" Target="https://leetcode.com/problems/friend-circles/" TargetMode="External"/><Relationship Id="rId9" Type="http://schemas.openxmlformats.org/officeDocument/2006/relationships/hyperlink" Target="https://leetcode.com/problems/number-of-operations-to-make-network-connected/" TargetMode="External"/><Relationship Id="rId14" Type="http://schemas.openxmlformats.org/officeDocument/2006/relationships/image" Target="../media/image20.png"/><Relationship Id="rId5" Type="http://schemas.openxmlformats.org/officeDocument/2006/relationships/hyperlink" Target="https://leetcode.com/problems/redundant-connection/" TargetMode="External"/><Relationship Id="rId6" Type="http://schemas.openxmlformats.org/officeDocument/2006/relationships/hyperlink" Target="https://leetcode.com/problems/redundant-connection/" TargetMode="External"/><Relationship Id="rId7" Type="http://schemas.openxmlformats.org/officeDocument/2006/relationships/hyperlink" Target="https://leetcode.com/problems/most-stones-removed-with-same-row-or-column/" TargetMode="External"/><Relationship Id="rId8" Type="http://schemas.openxmlformats.org/officeDocument/2006/relationships/hyperlink" Target="https://leetcode.com/problems/most-stones-removed-with-same-row-or-colum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leetcode.com/problems/surrounded-regions/" TargetMode="External"/><Relationship Id="rId4" Type="http://schemas.openxmlformats.org/officeDocument/2006/relationships/hyperlink" Target="https://leetcode.com/problems/number-of-enclaves/" TargetMode="External"/><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leetcode.com/problems/number-of-closed-islands/" TargetMode="External"/><Relationship Id="rId4" Type="http://schemas.openxmlformats.org/officeDocument/2006/relationships/hyperlink" Target="https://leetcode.com/problems/number-of-islands/" TargetMode="External"/><Relationship Id="rId5" Type="http://schemas.openxmlformats.org/officeDocument/2006/relationships/hyperlink" Target="https://leetcode.com/problems/keys-and-rooms/" TargetMode="External"/><Relationship Id="rId6" Type="http://schemas.openxmlformats.org/officeDocument/2006/relationships/hyperlink" Target="https://leetcode.com/problems/max-area-of-island/" TargetMode="External"/><Relationship Id="rId7" Type="http://schemas.openxmlformats.org/officeDocument/2006/relationships/hyperlink" Target="https://leetcode.com/problems/flood-fill/" TargetMode="External"/><Relationship Id="rId8"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leetcode.com/problems/01-matrix/" TargetMode="External"/><Relationship Id="rId4" Type="http://schemas.openxmlformats.org/officeDocument/2006/relationships/hyperlink" Target="https://leetcode.com/problems/01-matrix/" TargetMode="External"/><Relationship Id="rId9" Type="http://schemas.openxmlformats.org/officeDocument/2006/relationships/hyperlink" Target="https://leetcode.com/problems/shortest-path-in-binary-matrix/" TargetMode="External"/><Relationship Id="rId5" Type="http://schemas.openxmlformats.org/officeDocument/2006/relationships/hyperlink" Target="https://leetcode.com/problems/as-far-from-land-as-possible/" TargetMode="External"/><Relationship Id="rId6" Type="http://schemas.openxmlformats.org/officeDocument/2006/relationships/hyperlink" Target="https://leetcode.com/problems/as-far-from-land-as-possible/" TargetMode="External"/><Relationship Id="rId7" Type="http://schemas.openxmlformats.org/officeDocument/2006/relationships/hyperlink" Target="https://leetcode.com/problems/rotting-oranges/" TargetMode="External"/><Relationship Id="rId8" Type="http://schemas.openxmlformats.org/officeDocument/2006/relationships/hyperlink" Target="https://leetcode.com/problems/rotting-orang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leetcode.com/problems/possible-bipartition/" TargetMode="External"/><Relationship Id="rId4" Type="http://schemas.openxmlformats.org/officeDocument/2006/relationships/hyperlink" Target="https://leetcode.com/problems/possible-bipartition/" TargetMode="External"/><Relationship Id="rId5" Type="http://schemas.openxmlformats.org/officeDocument/2006/relationships/hyperlink" Target="https://leetcode.com/problems/is-graph-bipartite/" TargetMode="External"/><Relationship Id="rId6"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leetcode.com/problems/course-schedule/" TargetMode="External"/><Relationship Id="rId4" Type="http://schemas.openxmlformats.org/officeDocument/2006/relationships/hyperlink" Target="https://leetcode.com/problems/course-schedule/" TargetMode="External"/><Relationship Id="rId5" Type="http://schemas.openxmlformats.org/officeDocument/2006/relationships/hyperlink" Target="https://leetcode.com/problems/course-schedule-ii/" TargetMode="External"/><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eetcode.com/problems/subset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leetcode.com/problems/subsets-ii/"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leetcode.com/discuss/general-discussion/937307/iterative-recursive-dfs-bfs-tree-traversal-in-pre-post-levelorder-views" TargetMode="External"/><Relationship Id="rId4" Type="http://schemas.openxmlformats.org/officeDocument/2006/relationships/hyperlink" Target="https://leetcode.com/discuss/study-guide/1212004/binary-trees-study-gu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leetcode.com/problems/permutations/"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leetcode.com/problems/permutations-ii/"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leetcode.com/problems/combination-sum/"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leetcode.com/problems/combination-sum-ii/"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29450" y="825450"/>
            <a:ext cx="8520600" cy="34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Recursion</a:t>
            </a:r>
            <a:endParaRPr/>
          </a:p>
          <a:p>
            <a:pPr indent="0" lvl="0" marL="0" rtl="0" algn="ctr">
              <a:spcBef>
                <a:spcPts val="0"/>
              </a:spcBef>
              <a:spcAft>
                <a:spcPts val="0"/>
              </a:spcAft>
              <a:buNone/>
            </a:pPr>
            <a:r>
              <a:rPr lang="en"/>
              <a:t>Backtracking</a:t>
            </a:r>
            <a:endParaRPr/>
          </a:p>
          <a:p>
            <a:pPr indent="0" lvl="0" marL="0" rtl="0" algn="ctr">
              <a:spcBef>
                <a:spcPts val="0"/>
              </a:spcBef>
              <a:spcAft>
                <a:spcPts val="0"/>
              </a:spcAft>
              <a:buNone/>
            </a:pPr>
            <a:r>
              <a:rPr lang="en"/>
              <a:t>Trees</a:t>
            </a:r>
            <a:endParaRPr/>
          </a:p>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DP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Palindrome partitioning</a:t>
            </a:r>
            <a:endParaRPr/>
          </a:p>
        </p:txBody>
      </p:sp>
      <p:sp>
        <p:nvSpPr>
          <p:cNvPr id="112" name="Google Shape;112;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https://leetcode.com/problems/palindrome-partitioning/</a:t>
            </a:r>
            <a:r>
              <a:rPr lang="en"/>
              <a:t> </a:t>
            </a:r>
            <a:endParaRPr/>
          </a:p>
        </p:txBody>
      </p:sp>
      <p:pic>
        <p:nvPicPr>
          <p:cNvPr id="113" name="Google Shape;113;p22"/>
          <p:cNvPicPr preferRelativeResize="0"/>
          <p:nvPr/>
        </p:nvPicPr>
        <p:blipFill>
          <a:blip r:embed="rId4">
            <a:alphaModFix/>
          </a:blip>
          <a:stretch>
            <a:fillRect/>
          </a:stretch>
        </p:blipFill>
        <p:spPr>
          <a:xfrm>
            <a:off x="3272100" y="152400"/>
            <a:ext cx="462171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8839202" cy="2870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52400" y="152400"/>
            <a:ext cx="8058150" cy="292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52400" y="152400"/>
            <a:ext cx="4528235"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551792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152400" y="152400"/>
            <a:ext cx="627969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152400" y="152400"/>
            <a:ext cx="500580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311708" y="1545450"/>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5200">
                <a:solidFill>
                  <a:srgbClr val="FFFFFF"/>
                </a:solidFill>
              </a:rPr>
              <a:t>DYNAMIC</a:t>
            </a:r>
            <a:endParaRPr sz="5200">
              <a:solidFill>
                <a:srgbClr val="FFFFFF"/>
              </a:solidFill>
            </a:endParaRPr>
          </a:p>
          <a:p>
            <a:pPr indent="0" lvl="0" marL="0" rtl="0" algn="ctr">
              <a:spcBef>
                <a:spcPts val="0"/>
              </a:spcBef>
              <a:spcAft>
                <a:spcPts val="0"/>
              </a:spcAft>
              <a:buNone/>
            </a:pPr>
            <a:r>
              <a:rPr lang="en" sz="5200">
                <a:solidFill>
                  <a:srgbClr val="FFFFFF"/>
                </a:solidFill>
              </a:rPr>
              <a:t>PROGRAMMING</a:t>
            </a:r>
            <a:endParaRPr sz="5200">
              <a:solidFill>
                <a:srgbClr val="FFFFFF"/>
              </a:solidFill>
            </a:endParaRPr>
          </a:p>
        </p:txBody>
      </p:sp>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increasing subsequence</a:t>
            </a:r>
            <a:endParaRPr/>
          </a:p>
        </p:txBody>
      </p:sp>
      <p:sp>
        <p:nvSpPr>
          <p:cNvPr id="155" name="Google Shape;155;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Longest Increasing Subsequence</a:t>
            </a:r>
            <a:endParaRPr/>
          </a:p>
          <a:p>
            <a:pPr indent="0" lvl="0" marL="0" rtl="0" algn="l">
              <a:spcBef>
                <a:spcPts val="1200"/>
              </a:spcBef>
              <a:spcAft>
                <a:spcPts val="0"/>
              </a:spcAft>
              <a:buNone/>
            </a:pPr>
            <a:r>
              <a:rPr lang="en" u="sng">
                <a:solidFill>
                  <a:schemeClr val="hlink"/>
                </a:solidFill>
                <a:hlinkClick r:id="rId3"/>
              </a:rPr>
              <a:t>https://leetcode.com/problems/longest-increasing-subsequence/</a:t>
            </a:r>
            <a:endParaRPr/>
          </a:p>
          <a:p>
            <a:pPr indent="0" lvl="0" marL="0" rtl="0" algn="l">
              <a:spcBef>
                <a:spcPts val="1200"/>
              </a:spcBef>
              <a:spcAft>
                <a:spcPts val="0"/>
              </a:spcAft>
              <a:buNone/>
            </a:pPr>
            <a:r>
              <a:rPr lang="en" u="sng">
                <a:solidFill>
                  <a:schemeClr val="hlink"/>
                </a:solidFill>
                <a:hlinkClick r:id="rId4"/>
              </a:rPr>
              <a:t>https://leetcode.com/problems/largest-divisible-subset/</a:t>
            </a:r>
            <a:endParaRPr/>
          </a:p>
          <a:p>
            <a:pPr indent="0" lvl="0" marL="0" rtl="0" algn="l">
              <a:spcBef>
                <a:spcPts val="1200"/>
              </a:spcBef>
              <a:spcAft>
                <a:spcPts val="0"/>
              </a:spcAft>
              <a:buNone/>
            </a:pPr>
            <a:r>
              <a:rPr lang="en" u="sng">
                <a:solidFill>
                  <a:schemeClr val="hlink"/>
                </a:solidFill>
                <a:hlinkClick r:id="rId5"/>
              </a:rPr>
              <a:t>https://leetcode.com/problems/russian-doll-envelopes/</a:t>
            </a:r>
            <a:endParaRPr/>
          </a:p>
          <a:p>
            <a:pPr indent="0" lvl="0" marL="0" rtl="0" algn="l">
              <a:spcBef>
                <a:spcPts val="1200"/>
              </a:spcBef>
              <a:spcAft>
                <a:spcPts val="0"/>
              </a:spcAft>
              <a:buNone/>
            </a:pPr>
            <a:r>
              <a:rPr lang="en" u="sng">
                <a:solidFill>
                  <a:schemeClr val="hlink"/>
                </a:solidFill>
                <a:hlinkClick r:id="rId6"/>
              </a:rPr>
              <a:t>https://leetcode.com/problems/maximum-length-of-pair-chain/</a:t>
            </a:r>
            <a:endParaRPr/>
          </a:p>
          <a:p>
            <a:pPr indent="0" lvl="0" marL="0" rtl="0" algn="l">
              <a:spcBef>
                <a:spcPts val="1200"/>
              </a:spcBef>
              <a:spcAft>
                <a:spcPts val="0"/>
              </a:spcAft>
              <a:buNone/>
            </a:pPr>
            <a:r>
              <a:rPr lang="en" u="sng">
                <a:solidFill>
                  <a:schemeClr val="hlink"/>
                </a:solidFill>
                <a:hlinkClick r:id="rId7"/>
              </a:rPr>
              <a:t>https://leetcode.com/problems/number-of-longest-increasing-subsequence/</a:t>
            </a:r>
            <a:endParaRPr/>
          </a:p>
          <a:p>
            <a:pPr indent="0" lvl="0" marL="0" rtl="0" algn="l">
              <a:spcBef>
                <a:spcPts val="1200"/>
              </a:spcBef>
              <a:spcAft>
                <a:spcPts val="0"/>
              </a:spcAft>
              <a:buNone/>
            </a:pPr>
            <a:r>
              <a:rPr lang="en" u="sng">
                <a:solidFill>
                  <a:schemeClr val="hlink"/>
                </a:solidFill>
                <a:hlinkClick r:id="rId8"/>
              </a:rPr>
              <a:t>https://leetcode.com/problems/delete-and-earn/</a:t>
            </a:r>
            <a:endParaRPr/>
          </a:p>
          <a:p>
            <a:pPr indent="0" lvl="0" marL="0" rtl="0" algn="l">
              <a:spcBef>
                <a:spcPts val="1200"/>
              </a:spcBef>
              <a:spcAft>
                <a:spcPts val="1200"/>
              </a:spcAft>
              <a:buNone/>
            </a:pPr>
            <a:r>
              <a:rPr lang="en" u="sng">
                <a:solidFill>
                  <a:schemeClr val="hlink"/>
                </a:solidFill>
                <a:hlinkClick r:id="rId9"/>
              </a:rPr>
              <a:t>https://leetcode.com/problems/longest-string-chain/</a:t>
            </a:r>
            <a:endParaRPr/>
          </a:p>
        </p:txBody>
      </p:sp>
      <p:pic>
        <p:nvPicPr>
          <p:cNvPr id="156" name="Google Shape;156;p30"/>
          <p:cNvPicPr preferRelativeResize="0"/>
          <p:nvPr/>
        </p:nvPicPr>
        <p:blipFill>
          <a:blip r:embed="rId10">
            <a:alphaModFix/>
          </a:blip>
          <a:stretch>
            <a:fillRect/>
          </a:stretch>
        </p:blipFill>
        <p:spPr>
          <a:xfrm>
            <a:off x="3272100" y="152400"/>
            <a:ext cx="5390428" cy="4838702"/>
          </a:xfrm>
          <a:prstGeom prst="rect">
            <a:avLst/>
          </a:prstGeom>
          <a:noFill/>
          <a:ln>
            <a:noFill/>
          </a:ln>
        </p:spPr>
      </p:pic>
      <p:sp>
        <p:nvSpPr>
          <p:cNvPr id="157" name="Google Shape;1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common subsequence</a:t>
            </a:r>
            <a:endParaRPr/>
          </a:p>
        </p:txBody>
      </p:sp>
      <p:sp>
        <p:nvSpPr>
          <p:cNvPr id="163" name="Google Shape;16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Longest Common Subsequence</a:t>
            </a:r>
            <a:endParaRPr/>
          </a:p>
          <a:p>
            <a:pPr indent="0" lvl="0" marL="0" rtl="0" algn="l">
              <a:spcBef>
                <a:spcPts val="1200"/>
              </a:spcBef>
              <a:spcAft>
                <a:spcPts val="0"/>
              </a:spcAft>
              <a:buNone/>
            </a:pPr>
            <a:r>
              <a:rPr lang="en" u="sng">
                <a:solidFill>
                  <a:schemeClr val="hlink"/>
                </a:solidFill>
                <a:hlinkClick r:id="rId3"/>
              </a:rPr>
              <a:t>https://leetcode.com/problems/longest-common-subsequence/</a:t>
            </a:r>
            <a:endParaRPr/>
          </a:p>
          <a:p>
            <a:pPr indent="0" lvl="0" marL="0" rtl="0" algn="l">
              <a:spcBef>
                <a:spcPts val="1200"/>
              </a:spcBef>
              <a:spcAft>
                <a:spcPts val="0"/>
              </a:spcAft>
              <a:buNone/>
            </a:pPr>
            <a:r>
              <a:rPr lang="en" u="sng">
                <a:solidFill>
                  <a:schemeClr val="hlink"/>
                </a:solidFill>
                <a:hlinkClick r:id="rId4"/>
              </a:rPr>
              <a:t>https://leetcode.com/problems/edit-distance/</a:t>
            </a:r>
            <a:endParaRPr/>
          </a:p>
          <a:p>
            <a:pPr indent="0" lvl="0" marL="0" rtl="0" algn="l">
              <a:spcBef>
                <a:spcPts val="1200"/>
              </a:spcBef>
              <a:spcAft>
                <a:spcPts val="0"/>
              </a:spcAft>
              <a:buNone/>
            </a:pPr>
            <a:r>
              <a:rPr lang="en" u="sng">
                <a:solidFill>
                  <a:schemeClr val="hlink"/>
                </a:solidFill>
                <a:hlinkClick r:id="rId5"/>
              </a:rPr>
              <a:t>https://leetcode.com/problems/distinct-subsequences/</a:t>
            </a:r>
            <a:endParaRPr/>
          </a:p>
          <a:p>
            <a:pPr indent="0" lvl="0" marL="0" rtl="0" algn="l">
              <a:spcBef>
                <a:spcPts val="1200"/>
              </a:spcBef>
              <a:spcAft>
                <a:spcPts val="1200"/>
              </a:spcAft>
              <a:buNone/>
            </a:pPr>
            <a:r>
              <a:rPr lang="en" u="sng">
                <a:solidFill>
                  <a:schemeClr val="hlink"/>
                </a:solidFill>
                <a:hlinkClick r:id="rId6"/>
              </a:rPr>
              <a:t>https://leetcode.com/problems/minimum-ascii-delete-sum-for-two-strings/</a:t>
            </a:r>
            <a:endParaRPr/>
          </a:p>
        </p:txBody>
      </p:sp>
      <p:pic>
        <p:nvPicPr>
          <p:cNvPr id="164" name="Google Shape;164;p31"/>
          <p:cNvPicPr preferRelativeResize="0"/>
          <p:nvPr/>
        </p:nvPicPr>
        <p:blipFill>
          <a:blip r:embed="rId7">
            <a:alphaModFix/>
          </a:blip>
          <a:stretch>
            <a:fillRect/>
          </a:stretch>
        </p:blipFill>
        <p:spPr>
          <a:xfrm>
            <a:off x="3272100" y="152400"/>
            <a:ext cx="5719501" cy="4367822"/>
          </a:xfrm>
          <a:prstGeom prst="rect">
            <a:avLst/>
          </a:prstGeom>
          <a:noFill/>
          <a:ln>
            <a:noFill/>
          </a:ln>
        </p:spPr>
      </p:pic>
      <p:sp>
        <p:nvSpPr>
          <p:cNvPr id="165" name="Google Shape;1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Recursion backtracking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Coin change</a:t>
            </a:r>
            <a:endParaRPr/>
          </a:p>
        </p:txBody>
      </p:sp>
      <p:sp>
        <p:nvSpPr>
          <p:cNvPr id="171" name="Google Shape;17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Coin Change:</a:t>
            </a:r>
            <a:endParaRPr/>
          </a:p>
          <a:p>
            <a:pPr indent="0" lvl="0" marL="0" rtl="0" algn="l">
              <a:spcBef>
                <a:spcPts val="1200"/>
              </a:spcBef>
              <a:spcAft>
                <a:spcPts val="0"/>
              </a:spcAft>
              <a:buNone/>
            </a:pPr>
            <a:r>
              <a:rPr lang="en" u="sng">
                <a:solidFill>
                  <a:schemeClr val="hlink"/>
                </a:solidFill>
                <a:hlinkClick r:id="rId3"/>
              </a:rPr>
              <a:t>https://leetcode.com/problems/coin-change/</a:t>
            </a:r>
            <a:endParaRPr/>
          </a:p>
          <a:p>
            <a:pPr indent="0" lvl="0" marL="0" rtl="0" algn="l">
              <a:spcBef>
                <a:spcPts val="1200"/>
              </a:spcBef>
              <a:spcAft>
                <a:spcPts val="0"/>
              </a:spcAft>
              <a:buNone/>
            </a:pPr>
            <a:r>
              <a:rPr lang="en" u="sng">
                <a:solidFill>
                  <a:schemeClr val="hlink"/>
                </a:solidFill>
                <a:hlinkClick r:id="rId4"/>
              </a:rPr>
              <a:t>https://leetcode.com/problems/coin-change-2/</a:t>
            </a:r>
            <a:endParaRPr/>
          </a:p>
          <a:p>
            <a:pPr indent="0" lvl="0" marL="0" rtl="0" algn="l">
              <a:spcBef>
                <a:spcPts val="1200"/>
              </a:spcBef>
              <a:spcAft>
                <a:spcPts val="0"/>
              </a:spcAft>
              <a:buNone/>
            </a:pPr>
            <a:r>
              <a:rPr lang="en" u="sng">
                <a:solidFill>
                  <a:schemeClr val="hlink"/>
                </a:solidFill>
                <a:hlinkClick r:id="rId5"/>
              </a:rPr>
              <a:t>https://leetcode.com/problems/combination-sum-iv/</a:t>
            </a:r>
            <a:endParaRPr/>
          </a:p>
          <a:p>
            <a:pPr indent="0" lvl="0" marL="0" rtl="0" algn="l">
              <a:spcBef>
                <a:spcPts val="1200"/>
              </a:spcBef>
              <a:spcAft>
                <a:spcPts val="0"/>
              </a:spcAft>
              <a:buNone/>
            </a:pPr>
            <a:r>
              <a:rPr lang="en" u="sng">
                <a:solidFill>
                  <a:schemeClr val="hlink"/>
                </a:solidFill>
                <a:hlinkClick r:id="rId6"/>
              </a:rPr>
              <a:t>https://leetcode.com/problems/perfect-squares/</a:t>
            </a:r>
            <a:endParaRPr/>
          </a:p>
          <a:p>
            <a:pPr indent="0" lvl="0" marL="0" rtl="0" algn="l">
              <a:spcBef>
                <a:spcPts val="1200"/>
              </a:spcBef>
              <a:spcAft>
                <a:spcPts val="1200"/>
              </a:spcAft>
              <a:buNone/>
            </a:pPr>
            <a:r>
              <a:rPr lang="en" u="sng">
                <a:solidFill>
                  <a:schemeClr val="hlink"/>
                </a:solidFill>
                <a:hlinkClick r:id="rId7"/>
              </a:rPr>
              <a:t>https://leetcode.com/problems/minimum-cost-for-tickets/</a:t>
            </a:r>
            <a:endParaRPr/>
          </a:p>
        </p:txBody>
      </p:sp>
      <p:pic>
        <p:nvPicPr>
          <p:cNvPr id="172" name="Google Shape;172;p32"/>
          <p:cNvPicPr preferRelativeResize="0"/>
          <p:nvPr/>
        </p:nvPicPr>
        <p:blipFill>
          <a:blip r:embed="rId8">
            <a:alphaModFix/>
          </a:blip>
          <a:stretch>
            <a:fillRect/>
          </a:stretch>
        </p:blipFill>
        <p:spPr>
          <a:xfrm>
            <a:off x="3272100" y="152400"/>
            <a:ext cx="5719501" cy="4566468"/>
          </a:xfrm>
          <a:prstGeom prst="rect">
            <a:avLst/>
          </a:prstGeom>
          <a:noFill/>
          <a:ln>
            <a:noFill/>
          </a:ln>
        </p:spPr>
      </p:pic>
      <p:sp>
        <p:nvSpPr>
          <p:cNvPr id="173" name="Google Shape;1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multiply</a:t>
            </a:r>
            <a:endParaRPr/>
          </a:p>
        </p:txBody>
      </p:sp>
      <p:sp>
        <p:nvSpPr>
          <p:cNvPr id="179" name="Google Shape;179;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Matrix multiplication:</a:t>
            </a:r>
            <a:endParaRPr/>
          </a:p>
          <a:p>
            <a:pPr indent="0" lvl="0" marL="0" rtl="0" algn="l">
              <a:spcBef>
                <a:spcPts val="1200"/>
              </a:spcBef>
              <a:spcAft>
                <a:spcPts val="0"/>
              </a:spcAft>
              <a:buNone/>
            </a:pPr>
            <a:r>
              <a:rPr lang="en" u="sng">
                <a:solidFill>
                  <a:schemeClr val="hlink"/>
                </a:solidFill>
                <a:hlinkClick r:id="rId3"/>
              </a:rPr>
              <a:t>https://leetcode.com/problems/minimum-score-triangulation-of-polygon/</a:t>
            </a:r>
            <a:endParaRPr/>
          </a:p>
          <a:p>
            <a:pPr indent="0" lvl="0" marL="0" rtl="0" algn="l">
              <a:spcBef>
                <a:spcPts val="1200"/>
              </a:spcBef>
              <a:spcAft>
                <a:spcPts val="0"/>
              </a:spcAft>
              <a:buNone/>
            </a:pPr>
            <a:r>
              <a:rPr lang="en" u="sng">
                <a:solidFill>
                  <a:schemeClr val="hlink"/>
                </a:solidFill>
                <a:hlinkClick r:id="rId4"/>
              </a:rPr>
              <a:t>https://leetcode.com/problems/minimum-cost-tree-from-leaf-values/</a:t>
            </a:r>
            <a:endParaRPr/>
          </a:p>
          <a:p>
            <a:pPr indent="0" lvl="0" marL="0" rtl="0" algn="l">
              <a:spcBef>
                <a:spcPts val="1200"/>
              </a:spcBef>
              <a:spcAft>
                <a:spcPts val="1200"/>
              </a:spcAft>
              <a:buNone/>
            </a:pPr>
            <a:r>
              <a:rPr lang="en" u="sng">
                <a:solidFill>
                  <a:schemeClr val="hlink"/>
                </a:solidFill>
                <a:hlinkClick r:id="rId5"/>
              </a:rPr>
              <a:t>https://leetcode.com/problems/burst-balloons/</a:t>
            </a:r>
            <a:endParaRPr/>
          </a:p>
        </p:txBody>
      </p:sp>
      <p:pic>
        <p:nvPicPr>
          <p:cNvPr id="180" name="Google Shape;180;p33"/>
          <p:cNvPicPr preferRelativeResize="0"/>
          <p:nvPr/>
        </p:nvPicPr>
        <p:blipFill>
          <a:blip r:embed="rId6">
            <a:alphaModFix/>
          </a:blip>
          <a:stretch>
            <a:fillRect/>
          </a:stretch>
        </p:blipFill>
        <p:spPr>
          <a:xfrm>
            <a:off x="3272100" y="152400"/>
            <a:ext cx="5719501" cy="4620506"/>
          </a:xfrm>
          <a:prstGeom prst="rect">
            <a:avLst/>
          </a:prstGeom>
          <a:noFill/>
          <a:ln>
            <a:noFill/>
          </a:ln>
        </p:spPr>
      </p:pic>
      <p:sp>
        <p:nvSpPr>
          <p:cNvPr id="181" name="Google Shape;18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2d array</a:t>
            </a:r>
            <a:endParaRPr/>
          </a:p>
        </p:txBody>
      </p:sp>
      <p:sp>
        <p:nvSpPr>
          <p:cNvPr id="187" name="Google Shape;187;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Matrix/2D Array:</a:t>
            </a:r>
            <a:endParaRPr/>
          </a:p>
          <a:p>
            <a:pPr indent="0" lvl="0" marL="0" rtl="0" algn="l">
              <a:spcBef>
                <a:spcPts val="1200"/>
              </a:spcBef>
              <a:spcAft>
                <a:spcPts val="0"/>
              </a:spcAft>
              <a:buNone/>
            </a:pPr>
            <a:r>
              <a:rPr lang="en" u="sng">
                <a:solidFill>
                  <a:schemeClr val="hlink"/>
                </a:solidFill>
                <a:hlinkClick r:id="rId3"/>
              </a:rPr>
              <a:t>https://leetcode.com/problems/matrix-block-sum/</a:t>
            </a:r>
            <a:endParaRPr/>
          </a:p>
          <a:p>
            <a:pPr indent="0" lvl="0" marL="0" rtl="0" algn="l">
              <a:spcBef>
                <a:spcPts val="1200"/>
              </a:spcBef>
              <a:spcAft>
                <a:spcPts val="0"/>
              </a:spcAft>
              <a:buNone/>
            </a:pPr>
            <a:r>
              <a:rPr lang="en" u="sng">
                <a:solidFill>
                  <a:schemeClr val="hlink"/>
                </a:solidFill>
                <a:hlinkClick r:id="rId4"/>
              </a:rPr>
              <a:t>https://leetcode.com/problems/range-sum-query-2d-immutable/</a:t>
            </a:r>
            <a:endParaRPr/>
          </a:p>
          <a:p>
            <a:pPr indent="0" lvl="0" marL="0" rtl="0" algn="l">
              <a:spcBef>
                <a:spcPts val="1200"/>
              </a:spcBef>
              <a:spcAft>
                <a:spcPts val="0"/>
              </a:spcAft>
              <a:buNone/>
            </a:pPr>
            <a:r>
              <a:rPr lang="en" u="sng">
                <a:solidFill>
                  <a:schemeClr val="hlink"/>
                </a:solidFill>
                <a:hlinkClick r:id="rId5"/>
              </a:rPr>
              <a:t>https://leetcode.com/problems/dungeon-game/</a:t>
            </a:r>
            <a:endParaRPr/>
          </a:p>
          <a:p>
            <a:pPr indent="0" lvl="0" marL="0" rtl="0" algn="l">
              <a:spcBef>
                <a:spcPts val="1200"/>
              </a:spcBef>
              <a:spcAft>
                <a:spcPts val="0"/>
              </a:spcAft>
              <a:buNone/>
            </a:pPr>
            <a:r>
              <a:rPr lang="en" u="sng">
                <a:solidFill>
                  <a:schemeClr val="hlink"/>
                </a:solidFill>
                <a:hlinkClick r:id="rId6"/>
              </a:rPr>
              <a:t>https://leetcode.com/problems/triangle/</a:t>
            </a:r>
            <a:endParaRPr/>
          </a:p>
          <a:p>
            <a:pPr indent="0" lvl="0" marL="0" rtl="0" algn="l">
              <a:spcBef>
                <a:spcPts val="1200"/>
              </a:spcBef>
              <a:spcAft>
                <a:spcPts val="0"/>
              </a:spcAft>
              <a:buNone/>
            </a:pPr>
            <a:r>
              <a:rPr lang="en" u="sng">
                <a:solidFill>
                  <a:schemeClr val="hlink"/>
                </a:solidFill>
                <a:hlinkClick r:id="rId7"/>
              </a:rPr>
              <a:t>https://leetcode.com/problems/maximal-square/</a:t>
            </a:r>
            <a:endParaRPr/>
          </a:p>
          <a:p>
            <a:pPr indent="0" lvl="0" marL="0" rtl="0" algn="l">
              <a:spcBef>
                <a:spcPts val="1200"/>
              </a:spcBef>
              <a:spcAft>
                <a:spcPts val="1200"/>
              </a:spcAft>
              <a:buNone/>
            </a:pPr>
            <a:r>
              <a:rPr lang="en" u="sng">
                <a:solidFill>
                  <a:schemeClr val="hlink"/>
                </a:solidFill>
                <a:hlinkClick r:id="rId8"/>
              </a:rPr>
              <a:t>https://leetcode.com/problems/minimum-falling-path-sum/</a:t>
            </a:r>
            <a:endParaRPr/>
          </a:p>
        </p:txBody>
      </p:sp>
      <p:pic>
        <p:nvPicPr>
          <p:cNvPr id="188" name="Google Shape;188;p34"/>
          <p:cNvPicPr preferRelativeResize="0"/>
          <p:nvPr/>
        </p:nvPicPr>
        <p:blipFill>
          <a:blip r:embed="rId9">
            <a:alphaModFix/>
          </a:blip>
          <a:stretch>
            <a:fillRect/>
          </a:stretch>
        </p:blipFill>
        <p:spPr>
          <a:xfrm>
            <a:off x="3272100" y="152400"/>
            <a:ext cx="4184249" cy="4838702"/>
          </a:xfrm>
          <a:prstGeom prst="rect">
            <a:avLst/>
          </a:prstGeom>
          <a:noFill/>
          <a:ln>
            <a:noFill/>
          </a:ln>
        </p:spPr>
      </p:pic>
      <p:sp>
        <p:nvSpPr>
          <p:cNvPr id="189" name="Google Shape;18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Hash DP</a:t>
            </a:r>
            <a:endParaRPr/>
          </a:p>
        </p:txBody>
      </p:sp>
      <p:sp>
        <p:nvSpPr>
          <p:cNvPr id="195" name="Google Shape;195;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Hash + DP:</a:t>
            </a:r>
            <a:endParaRPr/>
          </a:p>
          <a:p>
            <a:pPr indent="0" lvl="0" marL="0" rtl="0" algn="l">
              <a:spcBef>
                <a:spcPts val="1200"/>
              </a:spcBef>
              <a:spcAft>
                <a:spcPts val="0"/>
              </a:spcAft>
              <a:buNone/>
            </a:pPr>
            <a:r>
              <a:rPr lang="en" u="sng">
                <a:solidFill>
                  <a:schemeClr val="hlink"/>
                </a:solidFill>
                <a:hlinkClick r:id="rId3"/>
              </a:rPr>
              <a:t>https://leetcode.com/problems/target-sum/</a:t>
            </a:r>
            <a:endParaRPr/>
          </a:p>
          <a:p>
            <a:pPr indent="0" lvl="0" marL="0" rtl="0" algn="l">
              <a:spcBef>
                <a:spcPts val="1200"/>
              </a:spcBef>
              <a:spcAft>
                <a:spcPts val="0"/>
              </a:spcAft>
              <a:buNone/>
            </a:pPr>
            <a:r>
              <a:rPr lang="en" u="sng">
                <a:solidFill>
                  <a:schemeClr val="hlink"/>
                </a:solidFill>
                <a:hlinkClick r:id="rId4"/>
              </a:rPr>
              <a:t>https://leetcode.com/problems/longest-arithmetic-sequence/</a:t>
            </a:r>
            <a:endParaRPr/>
          </a:p>
          <a:p>
            <a:pPr indent="0" lvl="0" marL="0" rtl="0" algn="l">
              <a:spcBef>
                <a:spcPts val="1200"/>
              </a:spcBef>
              <a:spcAft>
                <a:spcPts val="0"/>
              </a:spcAft>
              <a:buNone/>
            </a:pPr>
            <a:r>
              <a:rPr lang="en" u="sng">
                <a:solidFill>
                  <a:schemeClr val="hlink"/>
                </a:solidFill>
                <a:hlinkClick r:id="rId5"/>
              </a:rPr>
              <a:t>https://leetcode.com/problems/longest-arithmetic-subsequence-of-given-difference/</a:t>
            </a:r>
            <a:endParaRPr/>
          </a:p>
          <a:p>
            <a:pPr indent="0" lvl="0" marL="0" rtl="0" algn="l">
              <a:spcBef>
                <a:spcPts val="1200"/>
              </a:spcBef>
              <a:spcAft>
                <a:spcPts val="1200"/>
              </a:spcAft>
              <a:buNone/>
            </a:pPr>
            <a:r>
              <a:rPr lang="en" u="sng">
                <a:solidFill>
                  <a:schemeClr val="hlink"/>
                </a:solidFill>
                <a:hlinkClick r:id="rId6"/>
              </a:rPr>
              <a:t>https://leetcode.com/problems/maximum-product-of-splitted-binary-tree/</a:t>
            </a:r>
            <a:endParaRPr/>
          </a:p>
        </p:txBody>
      </p:sp>
      <p:pic>
        <p:nvPicPr>
          <p:cNvPr id="196" name="Google Shape;196;p35"/>
          <p:cNvPicPr preferRelativeResize="0"/>
          <p:nvPr/>
        </p:nvPicPr>
        <p:blipFill>
          <a:blip r:embed="rId7">
            <a:alphaModFix/>
          </a:blip>
          <a:stretch>
            <a:fillRect/>
          </a:stretch>
        </p:blipFill>
        <p:spPr>
          <a:xfrm>
            <a:off x="3272100" y="152400"/>
            <a:ext cx="4425137" cy="4838701"/>
          </a:xfrm>
          <a:prstGeom prst="rect">
            <a:avLst/>
          </a:prstGeom>
          <a:noFill/>
          <a:ln>
            <a:noFill/>
          </a:ln>
        </p:spPr>
      </p:pic>
      <p:sp>
        <p:nvSpPr>
          <p:cNvPr id="197" name="Google Shape;1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State machine</a:t>
            </a:r>
            <a:endParaRPr/>
          </a:p>
        </p:txBody>
      </p:sp>
      <p:sp>
        <p:nvSpPr>
          <p:cNvPr id="203" name="Google Shape;203;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State machine:</a:t>
            </a:r>
            <a:endParaRPr/>
          </a:p>
          <a:p>
            <a:pPr indent="0" lvl="0" marL="0" rtl="0" algn="l">
              <a:spcBef>
                <a:spcPts val="1200"/>
              </a:spcBef>
              <a:spcAft>
                <a:spcPts val="0"/>
              </a:spcAft>
              <a:buNone/>
            </a:pPr>
            <a:r>
              <a:rPr lang="en" u="sng">
                <a:solidFill>
                  <a:schemeClr val="hlink"/>
                </a:solidFill>
                <a:hlinkClick r:id="rId3"/>
              </a:rPr>
              <a:t>https://leetcode.com/problems/best-time-to-buy-and-sell-stock/</a:t>
            </a:r>
            <a:endParaRPr/>
          </a:p>
          <a:p>
            <a:pPr indent="0" lvl="0" marL="0" rtl="0" algn="l">
              <a:spcBef>
                <a:spcPts val="1200"/>
              </a:spcBef>
              <a:spcAft>
                <a:spcPts val="0"/>
              </a:spcAft>
              <a:buNone/>
            </a:pPr>
            <a:r>
              <a:rPr lang="en" u="sng">
                <a:solidFill>
                  <a:schemeClr val="hlink"/>
                </a:solidFill>
                <a:hlinkClick r:id="rId4"/>
              </a:rPr>
              <a:t>https://leetcode.com/problems/best-time-to-buy-and-sell-stock-ii/</a:t>
            </a:r>
            <a:endParaRPr/>
          </a:p>
          <a:p>
            <a:pPr indent="0" lvl="0" marL="0" rtl="0" algn="l">
              <a:spcBef>
                <a:spcPts val="1200"/>
              </a:spcBef>
              <a:spcAft>
                <a:spcPts val="0"/>
              </a:spcAft>
              <a:buNone/>
            </a:pPr>
            <a:r>
              <a:rPr lang="en" u="sng">
                <a:solidFill>
                  <a:schemeClr val="hlink"/>
                </a:solidFill>
                <a:hlinkClick r:id="rId5"/>
              </a:rPr>
              <a:t>https://leetcode.com/problems/best-time-to-buy-and-sell-stock-iii/</a:t>
            </a:r>
            <a:endParaRPr/>
          </a:p>
          <a:p>
            <a:pPr indent="0" lvl="0" marL="0" rtl="0" algn="l">
              <a:spcBef>
                <a:spcPts val="1200"/>
              </a:spcBef>
              <a:spcAft>
                <a:spcPts val="0"/>
              </a:spcAft>
              <a:buNone/>
            </a:pPr>
            <a:r>
              <a:rPr lang="en" u="sng">
                <a:solidFill>
                  <a:schemeClr val="hlink"/>
                </a:solidFill>
                <a:hlinkClick r:id="rId6"/>
              </a:rPr>
              <a:t>https://leetcode.com/problems/best-time-to-buy-and-sell-stock-iv/</a:t>
            </a:r>
            <a:endParaRPr/>
          </a:p>
          <a:p>
            <a:pPr indent="0" lvl="0" marL="0" rtl="0" algn="l">
              <a:spcBef>
                <a:spcPts val="1200"/>
              </a:spcBef>
              <a:spcAft>
                <a:spcPts val="0"/>
              </a:spcAft>
              <a:buNone/>
            </a:pPr>
            <a:r>
              <a:rPr lang="en" u="sng">
                <a:solidFill>
                  <a:schemeClr val="hlink"/>
                </a:solidFill>
                <a:hlinkClick r:id="rId7"/>
              </a:rPr>
              <a:t>https://leetcode.com/problems/best-time-to-buy-and-sell-stock-with-cooldown/</a:t>
            </a:r>
            <a:endParaRPr/>
          </a:p>
          <a:p>
            <a:pPr indent="0" lvl="0" marL="0" rtl="0" algn="l">
              <a:spcBef>
                <a:spcPts val="1200"/>
              </a:spcBef>
              <a:spcAft>
                <a:spcPts val="1200"/>
              </a:spcAft>
              <a:buNone/>
            </a:pPr>
            <a:r>
              <a:rPr lang="en" u="sng">
                <a:solidFill>
                  <a:schemeClr val="hlink"/>
                </a:solidFill>
                <a:hlinkClick r:id="rId8"/>
              </a:rPr>
              <a:t>https://leetcode.com/problems/best-time-to-buy-and-sell-stock-with-transaction-fee/</a:t>
            </a:r>
            <a:endParaRPr/>
          </a:p>
        </p:txBody>
      </p:sp>
      <p:pic>
        <p:nvPicPr>
          <p:cNvPr id="204" name="Google Shape;204;p36"/>
          <p:cNvPicPr preferRelativeResize="0"/>
          <p:nvPr/>
        </p:nvPicPr>
        <p:blipFill>
          <a:blip r:embed="rId9">
            <a:alphaModFix/>
          </a:blip>
          <a:stretch>
            <a:fillRect/>
          </a:stretch>
        </p:blipFill>
        <p:spPr>
          <a:xfrm>
            <a:off x="3272100" y="152400"/>
            <a:ext cx="5254929" cy="4838697"/>
          </a:xfrm>
          <a:prstGeom prst="rect">
            <a:avLst/>
          </a:prstGeom>
          <a:noFill/>
          <a:ln>
            <a:noFill/>
          </a:ln>
        </p:spPr>
      </p:pic>
      <p:sp>
        <p:nvSpPr>
          <p:cNvPr id="205" name="Google Shape;20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Real life</a:t>
            </a:r>
            <a:endParaRPr/>
          </a:p>
        </p:txBody>
      </p:sp>
      <p:sp>
        <p:nvSpPr>
          <p:cNvPr id="211" name="Google Shape;211;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7"/>
          <p:cNvPicPr preferRelativeResize="0"/>
          <p:nvPr/>
        </p:nvPicPr>
        <p:blipFill>
          <a:blip r:embed="rId3">
            <a:alphaModFix/>
          </a:blip>
          <a:stretch>
            <a:fillRect/>
          </a:stretch>
        </p:blipFill>
        <p:spPr>
          <a:xfrm>
            <a:off x="3354325" y="444675"/>
            <a:ext cx="5114925" cy="4124325"/>
          </a:xfrm>
          <a:prstGeom prst="rect">
            <a:avLst/>
          </a:prstGeom>
          <a:noFill/>
          <a:ln>
            <a:noFill/>
          </a:ln>
        </p:spPr>
      </p:pic>
      <p:sp>
        <p:nvSpPr>
          <p:cNvPr id="213" name="Google Shape;21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Leetcode articles</a:t>
            </a:r>
            <a:endParaRPr/>
          </a:p>
        </p:txBody>
      </p:sp>
      <p:sp>
        <p:nvSpPr>
          <p:cNvPr id="219" name="Google Shape;219;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https://leetcode.com/discuss/general-discussion/665604/Important-and-Useful-links-from-all-over-the-Leetcode</a:t>
            </a:r>
            <a:endParaRPr/>
          </a:p>
          <a:p>
            <a:pPr indent="0" lvl="0" marL="0" rtl="0" algn="l">
              <a:spcBef>
                <a:spcPts val="1200"/>
              </a:spcBef>
              <a:spcAft>
                <a:spcPts val="1200"/>
              </a:spcAft>
              <a:buNone/>
            </a:pPr>
            <a:r>
              <a:rPr lang="en" u="sng">
                <a:solidFill>
                  <a:schemeClr val="hlink"/>
                </a:solidFill>
                <a:hlinkClick r:id="rId4"/>
              </a:rPr>
              <a:t>https://leetcode.com/discuss/general-discussion/458695/dynamic-programming-patterns</a:t>
            </a:r>
            <a:r>
              <a:rPr lang="en"/>
              <a:t> </a:t>
            </a:r>
            <a:endParaRPr/>
          </a:p>
        </p:txBody>
      </p:sp>
      <p:sp>
        <p:nvSpPr>
          <p:cNvPr id="220" name="Google Shape;2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A-Z</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0"/>
          <p:cNvPicPr preferRelativeResize="0"/>
          <p:nvPr/>
        </p:nvPicPr>
        <p:blipFill>
          <a:blip r:embed="rId3">
            <a:alphaModFix/>
          </a:blip>
          <a:stretch>
            <a:fillRect/>
          </a:stretch>
        </p:blipFill>
        <p:spPr>
          <a:xfrm>
            <a:off x="152400" y="152400"/>
            <a:ext cx="7902705"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1"/>
          <p:cNvPicPr preferRelativeResize="0"/>
          <p:nvPr/>
        </p:nvPicPr>
        <p:blipFill>
          <a:blip r:embed="rId3">
            <a:alphaModFix/>
          </a:blip>
          <a:stretch>
            <a:fillRect/>
          </a:stretch>
        </p:blipFill>
        <p:spPr>
          <a:xfrm>
            <a:off x="152400" y="152400"/>
            <a:ext cx="8839199" cy="45150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52400"/>
            <a:ext cx="4800600" cy="241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152400" y="152400"/>
            <a:ext cx="8839201" cy="4063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3"/>
          <p:cNvPicPr preferRelativeResize="0"/>
          <p:nvPr/>
        </p:nvPicPr>
        <p:blipFill>
          <a:blip r:embed="rId3">
            <a:alphaModFix/>
          </a:blip>
          <a:stretch>
            <a:fillRect/>
          </a:stretch>
        </p:blipFill>
        <p:spPr>
          <a:xfrm>
            <a:off x="152400" y="152400"/>
            <a:ext cx="418863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251" name="Google Shape;251;p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UNION FIND</a:t>
            </a:r>
            <a:endParaRPr/>
          </a:p>
        </p:txBody>
      </p:sp>
      <p:sp>
        <p:nvSpPr>
          <p:cNvPr id="257" name="Google Shape;257;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Union Find:</a:t>
            </a:r>
            <a:endParaRPr/>
          </a:p>
          <a:p>
            <a:pPr indent="0" lvl="0" marL="0" rtl="0" algn="l">
              <a:spcBef>
                <a:spcPts val="1200"/>
              </a:spcBef>
              <a:spcAft>
                <a:spcPts val="0"/>
              </a:spcAft>
              <a:buNone/>
            </a:pPr>
            <a:r>
              <a:rPr lang="en"/>
              <a:t>Identify if problems talks about finding groups or components.</a:t>
            </a:r>
            <a:endParaRPr/>
          </a:p>
          <a:p>
            <a:pPr indent="0" lvl="0" marL="0" rtl="0" algn="l">
              <a:spcBef>
                <a:spcPts val="1200"/>
              </a:spcBef>
              <a:spcAft>
                <a:spcPts val="0"/>
              </a:spcAft>
              <a:buNone/>
            </a:pPr>
            <a:r>
              <a:rPr lang="en" u="sng">
                <a:solidFill>
                  <a:schemeClr val="hlink"/>
                </a:solidFill>
                <a:hlinkClick r:id="rId3"/>
              </a:rPr>
              <a:t>https://leetcode.com/problems/friend-circles/</a:t>
            </a:r>
            <a:br>
              <a:rPr lang="en" u="sng">
                <a:solidFill>
                  <a:schemeClr val="hlink"/>
                </a:solidFill>
                <a:hlinkClick r:id="rId4"/>
              </a:rPr>
            </a:br>
            <a:r>
              <a:rPr lang="en" u="sng">
                <a:solidFill>
                  <a:schemeClr val="hlink"/>
                </a:solidFill>
                <a:hlinkClick r:id="rId5"/>
              </a:rPr>
              <a:t>https://leetcode.com/problems/redundant-connection/</a:t>
            </a:r>
            <a:br>
              <a:rPr lang="en" u="sng">
                <a:solidFill>
                  <a:schemeClr val="hlink"/>
                </a:solidFill>
                <a:hlinkClick r:id="rId6"/>
              </a:rPr>
            </a:br>
            <a:r>
              <a:rPr lang="en" u="sng">
                <a:solidFill>
                  <a:schemeClr val="hlink"/>
                </a:solidFill>
                <a:hlinkClick r:id="rId7"/>
              </a:rPr>
              <a:t>https://leetcode.com/problems/most-stones-removed-with-same-row-or-column/</a:t>
            </a:r>
            <a:br>
              <a:rPr lang="en" u="sng">
                <a:solidFill>
                  <a:schemeClr val="hlink"/>
                </a:solidFill>
                <a:hlinkClick r:id="rId8"/>
              </a:rPr>
            </a:br>
            <a:r>
              <a:rPr lang="en" u="sng">
                <a:solidFill>
                  <a:schemeClr val="hlink"/>
                </a:solidFill>
                <a:hlinkClick r:id="rId9"/>
              </a:rPr>
              <a:t>https://leetcode.com/problems/number-of-operations-to-make-network-connected/</a:t>
            </a:r>
            <a:br>
              <a:rPr lang="en" u="sng">
                <a:solidFill>
                  <a:schemeClr val="hlink"/>
                </a:solidFill>
                <a:hlinkClick r:id="rId10"/>
              </a:rPr>
            </a:br>
            <a:r>
              <a:rPr lang="en" u="sng">
                <a:solidFill>
                  <a:schemeClr val="hlink"/>
                </a:solidFill>
                <a:hlinkClick r:id="rId11"/>
              </a:rPr>
              <a:t>https://leetcode.com/problems/satisfiability-of-equality-equations/</a:t>
            </a:r>
            <a:br>
              <a:rPr lang="en" u="sng">
                <a:solidFill>
                  <a:schemeClr val="hlink"/>
                </a:solidFill>
                <a:hlinkClick r:id="rId12"/>
              </a:rPr>
            </a:br>
            <a:r>
              <a:rPr lang="en" u="sng">
                <a:solidFill>
                  <a:schemeClr val="hlink"/>
                </a:solidFill>
                <a:hlinkClick r:id="rId13"/>
              </a:rPr>
              <a:t>https://leetcode.com/problems/accounts-merge/</a:t>
            </a:r>
            <a:endParaRPr/>
          </a:p>
          <a:p>
            <a:pPr indent="0" lvl="0" marL="0" rtl="0" algn="l">
              <a:spcBef>
                <a:spcPts val="1200"/>
              </a:spcBef>
              <a:spcAft>
                <a:spcPts val="1200"/>
              </a:spcAft>
              <a:buNone/>
            </a:pPr>
            <a:r>
              <a:t/>
            </a:r>
            <a:endParaRPr/>
          </a:p>
        </p:txBody>
      </p:sp>
      <p:pic>
        <p:nvPicPr>
          <p:cNvPr id="258" name="Google Shape;258;p45"/>
          <p:cNvPicPr preferRelativeResize="0"/>
          <p:nvPr/>
        </p:nvPicPr>
        <p:blipFill>
          <a:blip r:embed="rId14">
            <a:alphaModFix/>
          </a:blip>
          <a:stretch>
            <a:fillRect/>
          </a:stretch>
        </p:blipFill>
        <p:spPr>
          <a:xfrm>
            <a:off x="3272100" y="152400"/>
            <a:ext cx="4878689"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a:t>
            </a:r>
            <a:endParaRPr/>
          </a:p>
        </p:txBody>
      </p:sp>
      <p:sp>
        <p:nvSpPr>
          <p:cNvPr id="264" name="Google Shape;264;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DFS from nodes at boundary:</a:t>
            </a:r>
            <a:endParaRPr/>
          </a:p>
          <a:p>
            <a:pPr indent="0" lvl="0" marL="0" rtl="0" algn="l">
              <a:spcBef>
                <a:spcPts val="1200"/>
              </a:spcBef>
              <a:spcAft>
                <a:spcPts val="0"/>
              </a:spcAft>
              <a:buNone/>
            </a:pPr>
            <a:r>
              <a:rPr lang="en" u="sng">
                <a:solidFill>
                  <a:schemeClr val="hlink"/>
                </a:solidFill>
                <a:hlinkClick r:id="rId3"/>
              </a:rPr>
              <a:t>https://leetcode.com/problems/surrounded-regions/</a:t>
            </a:r>
            <a:endParaRPr/>
          </a:p>
          <a:p>
            <a:pPr indent="0" lvl="0" marL="0" rtl="0" algn="l">
              <a:spcBef>
                <a:spcPts val="1200"/>
              </a:spcBef>
              <a:spcAft>
                <a:spcPts val="1200"/>
              </a:spcAft>
              <a:buNone/>
            </a:pPr>
            <a:r>
              <a:rPr lang="en" u="sng">
                <a:solidFill>
                  <a:schemeClr val="hlink"/>
                </a:solidFill>
                <a:hlinkClick r:id="rId4"/>
              </a:rPr>
              <a:t>https://leetcode.com/problems/number-of-enclaves/</a:t>
            </a:r>
            <a:endParaRPr/>
          </a:p>
        </p:txBody>
      </p:sp>
      <p:pic>
        <p:nvPicPr>
          <p:cNvPr id="265" name="Google Shape;265;p46"/>
          <p:cNvPicPr preferRelativeResize="0"/>
          <p:nvPr/>
        </p:nvPicPr>
        <p:blipFill>
          <a:blip r:embed="rId5">
            <a:alphaModFix/>
          </a:blip>
          <a:stretch>
            <a:fillRect/>
          </a:stretch>
        </p:blipFill>
        <p:spPr>
          <a:xfrm>
            <a:off x="3272100" y="152400"/>
            <a:ext cx="3720077"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 PART 2</a:t>
            </a:r>
            <a:endParaRPr/>
          </a:p>
        </p:txBody>
      </p:sp>
      <p:sp>
        <p:nvSpPr>
          <p:cNvPr id="271" name="Google Shape;271;p4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DFS from each unvisited node/Island problems</a:t>
            </a:r>
            <a:endParaRPr/>
          </a:p>
          <a:p>
            <a:pPr indent="0" lvl="0" marL="0" rtl="0" algn="l">
              <a:spcBef>
                <a:spcPts val="1200"/>
              </a:spcBef>
              <a:spcAft>
                <a:spcPts val="0"/>
              </a:spcAft>
              <a:buNone/>
            </a:pPr>
            <a:r>
              <a:rPr lang="en" u="sng">
                <a:solidFill>
                  <a:schemeClr val="hlink"/>
                </a:solidFill>
                <a:hlinkClick r:id="rId3"/>
              </a:rPr>
              <a:t>https://leetcode.com/problems/number-of-closed-islands/</a:t>
            </a:r>
            <a:endParaRPr/>
          </a:p>
          <a:p>
            <a:pPr indent="0" lvl="0" marL="0" rtl="0" algn="l">
              <a:spcBef>
                <a:spcPts val="1200"/>
              </a:spcBef>
              <a:spcAft>
                <a:spcPts val="0"/>
              </a:spcAft>
              <a:buNone/>
            </a:pPr>
            <a:r>
              <a:rPr lang="en" u="sng">
                <a:solidFill>
                  <a:schemeClr val="hlink"/>
                </a:solidFill>
                <a:hlinkClick r:id="rId4"/>
              </a:rPr>
              <a:t>https://leetcode.com/problems/number-of-islands/</a:t>
            </a:r>
            <a:endParaRPr/>
          </a:p>
          <a:p>
            <a:pPr indent="0" lvl="0" marL="0" rtl="0" algn="l">
              <a:spcBef>
                <a:spcPts val="1200"/>
              </a:spcBef>
              <a:spcAft>
                <a:spcPts val="0"/>
              </a:spcAft>
              <a:buNone/>
            </a:pPr>
            <a:r>
              <a:rPr lang="en" u="sng">
                <a:solidFill>
                  <a:schemeClr val="hlink"/>
                </a:solidFill>
                <a:hlinkClick r:id="rId5"/>
              </a:rPr>
              <a:t>https://leetcode.com/problems/keys-and-rooms/</a:t>
            </a:r>
            <a:endParaRPr/>
          </a:p>
          <a:p>
            <a:pPr indent="0" lvl="0" marL="0" rtl="0" algn="l">
              <a:spcBef>
                <a:spcPts val="1200"/>
              </a:spcBef>
              <a:spcAft>
                <a:spcPts val="0"/>
              </a:spcAft>
              <a:buNone/>
            </a:pPr>
            <a:r>
              <a:rPr lang="en" u="sng">
                <a:solidFill>
                  <a:schemeClr val="hlink"/>
                </a:solidFill>
                <a:hlinkClick r:id="rId6"/>
              </a:rPr>
              <a:t>https://leetcode.com/problems/max-area-of-island/</a:t>
            </a:r>
            <a:endParaRPr/>
          </a:p>
          <a:p>
            <a:pPr indent="0" lvl="0" marL="0" rtl="0" algn="l">
              <a:spcBef>
                <a:spcPts val="1200"/>
              </a:spcBef>
              <a:spcAft>
                <a:spcPts val="1200"/>
              </a:spcAft>
              <a:buNone/>
            </a:pPr>
            <a:r>
              <a:rPr lang="en" u="sng">
                <a:solidFill>
                  <a:schemeClr val="hlink"/>
                </a:solidFill>
                <a:hlinkClick r:id="rId7"/>
              </a:rPr>
              <a:t>https://leetcode.com/problems/flood-fill/</a:t>
            </a:r>
            <a:endParaRPr/>
          </a:p>
        </p:txBody>
      </p:sp>
      <p:pic>
        <p:nvPicPr>
          <p:cNvPr id="272" name="Google Shape;272;p47"/>
          <p:cNvPicPr preferRelativeResize="0"/>
          <p:nvPr/>
        </p:nvPicPr>
        <p:blipFill>
          <a:blip r:embed="rId8">
            <a:alphaModFix/>
          </a:blip>
          <a:stretch>
            <a:fillRect/>
          </a:stretch>
        </p:blipFill>
        <p:spPr>
          <a:xfrm>
            <a:off x="3272100" y="152400"/>
            <a:ext cx="5719501" cy="43552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CYCLE FINDING</a:t>
            </a:r>
            <a:endParaRPr/>
          </a:p>
        </p:txBody>
      </p:sp>
      <p:sp>
        <p:nvSpPr>
          <p:cNvPr id="278" name="Google Shape;278;p4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8"/>
          <p:cNvPicPr preferRelativeResize="0"/>
          <p:nvPr/>
        </p:nvPicPr>
        <p:blipFill>
          <a:blip r:embed="rId3">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Breadth First Search</a:t>
            </a:r>
            <a:endParaRPr/>
          </a:p>
          <a:p>
            <a:pPr indent="-304800" lvl="0" marL="457200" rtl="0" algn="l">
              <a:spcBef>
                <a:spcPts val="1200"/>
              </a:spcBef>
              <a:spcAft>
                <a:spcPts val="0"/>
              </a:spcAft>
              <a:buSzPts val="1200"/>
              <a:buAutoNum type="arabicPeriod"/>
            </a:pPr>
            <a:r>
              <a:rPr lang="en"/>
              <a:t>Shortest Path:</a:t>
            </a:r>
            <a:br>
              <a:rPr lang="en"/>
            </a:br>
            <a:r>
              <a:rPr lang="en" u="sng">
                <a:solidFill>
                  <a:schemeClr val="hlink"/>
                </a:solidFill>
                <a:hlinkClick r:id="rId3"/>
              </a:rPr>
              <a:t>https://leetcode.com/problems/01-matrix/</a:t>
            </a:r>
            <a:br>
              <a:rPr lang="en" u="sng">
                <a:solidFill>
                  <a:schemeClr val="hlink"/>
                </a:solidFill>
                <a:hlinkClick r:id="rId4"/>
              </a:rPr>
            </a:br>
            <a:r>
              <a:rPr lang="en" u="sng">
                <a:solidFill>
                  <a:schemeClr val="hlink"/>
                </a:solidFill>
                <a:hlinkClick r:id="rId5"/>
              </a:rPr>
              <a:t>https://leetcode.com/problems/as-far-from-land-as-possible/</a:t>
            </a:r>
            <a:br>
              <a:rPr lang="en" u="sng">
                <a:solidFill>
                  <a:schemeClr val="hlink"/>
                </a:solidFill>
                <a:hlinkClick r:id="rId6"/>
              </a:rPr>
            </a:br>
            <a:r>
              <a:rPr lang="en" u="sng">
                <a:solidFill>
                  <a:schemeClr val="hlink"/>
                </a:solidFill>
                <a:hlinkClick r:id="rId7"/>
              </a:rPr>
              <a:t>https://leetcode.com/problems/rotting-oranges/</a:t>
            </a:r>
            <a:br>
              <a:rPr lang="en" u="sng">
                <a:solidFill>
                  <a:schemeClr val="hlink"/>
                </a:solidFill>
                <a:hlinkClick r:id="rId8"/>
              </a:rPr>
            </a:br>
            <a:r>
              <a:rPr lang="en" u="sng">
                <a:solidFill>
                  <a:schemeClr val="hlink"/>
                </a:solidFill>
                <a:hlinkClick r:id="rId9"/>
              </a:rPr>
              <a:t>https://leetcode.com/problems/shortest-path-in-binary-matrix/</a:t>
            </a:r>
            <a:endParaRPr/>
          </a:p>
          <a:p>
            <a:pPr indent="0" lvl="0" marL="0" rtl="0" algn="l">
              <a:spcBef>
                <a:spcPts val="1200"/>
              </a:spcBef>
              <a:spcAft>
                <a:spcPts val="1200"/>
              </a:spcAft>
              <a:buNone/>
            </a:pPr>
            <a:r>
              <a:t/>
            </a:r>
            <a:endParaRPr/>
          </a:p>
        </p:txBody>
      </p:sp>
      <p:pic>
        <p:nvPicPr>
          <p:cNvPr id="286" name="Google Shape;286;p49"/>
          <p:cNvPicPr preferRelativeResize="0"/>
          <p:nvPr/>
        </p:nvPicPr>
        <p:blipFill>
          <a:blip r:embed="rId10">
            <a:alphaModFix/>
          </a:blip>
          <a:stretch>
            <a:fillRect/>
          </a:stretch>
        </p:blipFill>
        <p:spPr>
          <a:xfrm>
            <a:off x="3272100" y="152400"/>
            <a:ext cx="5585239"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GRAPH COLORING</a:t>
            </a:r>
            <a:endParaRPr/>
          </a:p>
        </p:txBody>
      </p:sp>
      <p:sp>
        <p:nvSpPr>
          <p:cNvPr id="292" name="Google Shape;292;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coloring/Bipartition</a:t>
            </a:r>
            <a:br>
              <a:rPr lang="en"/>
            </a:br>
            <a:r>
              <a:rPr lang="en" u="sng">
                <a:solidFill>
                  <a:schemeClr val="hlink"/>
                </a:solidFill>
                <a:hlinkClick r:id="rId3"/>
              </a:rPr>
              <a:t>https://leetcode.com/problems/possible-bipartition/</a:t>
            </a:r>
            <a:br>
              <a:rPr lang="en" u="sng">
                <a:solidFill>
                  <a:schemeClr val="hlink"/>
                </a:solidFill>
                <a:hlinkClick r:id="rId4"/>
              </a:rPr>
            </a:br>
            <a:r>
              <a:rPr lang="en" u="sng">
                <a:solidFill>
                  <a:schemeClr val="hlink"/>
                </a:solidFill>
                <a:hlinkClick r:id="rId5"/>
              </a:rPr>
              <a:t>https://leetcode.com/problems/is-graph-bipartite/</a:t>
            </a:r>
            <a:endParaRPr/>
          </a:p>
          <a:p>
            <a:pPr indent="0" lvl="0" marL="0" rtl="0" algn="l">
              <a:spcBef>
                <a:spcPts val="1200"/>
              </a:spcBef>
              <a:spcAft>
                <a:spcPts val="0"/>
              </a:spcAft>
              <a:buNone/>
            </a:pPr>
            <a:r>
              <a:rPr lang="en"/>
              <a:t>Problems asks to check if its possible to divide the graph nodes into 2 groups</a:t>
            </a:r>
            <a:br>
              <a:rPr lang="en"/>
            </a:br>
            <a:r>
              <a:rPr lang="en"/>
              <a:t>Apply BFS for same. Below is a sample graph coloring approach.</a:t>
            </a:r>
            <a:endParaRPr/>
          </a:p>
          <a:p>
            <a:pPr indent="0" lvl="0" marL="0" rtl="0" algn="l">
              <a:spcBef>
                <a:spcPts val="1200"/>
              </a:spcBef>
              <a:spcAft>
                <a:spcPts val="1200"/>
              </a:spcAft>
              <a:buNone/>
            </a:pPr>
            <a:r>
              <a:t/>
            </a:r>
            <a:endParaRPr/>
          </a:p>
        </p:txBody>
      </p:sp>
      <p:pic>
        <p:nvPicPr>
          <p:cNvPr id="293" name="Google Shape;293;p50"/>
          <p:cNvPicPr preferRelativeResize="0"/>
          <p:nvPr/>
        </p:nvPicPr>
        <p:blipFill>
          <a:blip r:embed="rId6">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TOPO SORTING</a:t>
            </a:r>
            <a:endParaRPr/>
          </a:p>
        </p:txBody>
      </p:sp>
      <p:sp>
        <p:nvSpPr>
          <p:cNvPr id="299" name="Google Shape;299;p5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Topological Sort:</a:t>
            </a:r>
            <a:br>
              <a:rPr lang="en"/>
            </a:br>
            <a:r>
              <a:rPr lang="en"/>
              <a:t>Check if its directed acyclic graph and we have to arrange the elements in an order in which we need to select the most independent node at first. Number of in-node 0</a:t>
            </a:r>
            <a:endParaRPr/>
          </a:p>
          <a:p>
            <a:pPr indent="0" lvl="0" marL="0" rtl="0" algn="l">
              <a:spcBef>
                <a:spcPts val="1200"/>
              </a:spcBef>
              <a:spcAft>
                <a:spcPts val="0"/>
              </a:spcAft>
              <a:buNone/>
            </a:pPr>
            <a:r>
              <a:rPr lang="en" u="sng">
                <a:solidFill>
                  <a:schemeClr val="hlink"/>
                </a:solidFill>
                <a:hlinkClick r:id="rId3"/>
              </a:rPr>
              <a:t>https://leetcode.com/problems/course-schedule/</a:t>
            </a:r>
            <a:br>
              <a:rPr lang="en" u="sng">
                <a:solidFill>
                  <a:schemeClr val="hlink"/>
                </a:solidFill>
                <a:hlinkClick r:id="rId4"/>
              </a:rPr>
            </a:br>
            <a:r>
              <a:rPr lang="en" u="sng">
                <a:solidFill>
                  <a:schemeClr val="hlink"/>
                </a:solidFill>
                <a:hlinkClick r:id="rId5"/>
              </a:rPr>
              <a:t>https://leetcode.com/problems/course-schedule-ii/</a:t>
            </a:r>
            <a:endParaRPr/>
          </a:p>
          <a:p>
            <a:pPr indent="0" lvl="0" marL="0" rtl="0" algn="l">
              <a:spcBef>
                <a:spcPts val="1200"/>
              </a:spcBef>
              <a:spcAft>
                <a:spcPts val="1200"/>
              </a:spcAft>
              <a:buNone/>
            </a:pPr>
            <a:r>
              <a:t/>
            </a:r>
            <a:endParaRPr/>
          </a:p>
        </p:txBody>
      </p:sp>
      <p:pic>
        <p:nvPicPr>
          <p:cNvPr id="300" name="Google Shape;300;p51"/>
          <p:cNvPicPr preferRelativeResize="0"/>
          <p:nvPr/>
        </p:nvPicPr>
        <p:blipFill>
          <a:blip r:embed="rId6">
            <a:alphaModFix/>
          </a:blip>
          <a:stretch>
            <a:fillRect/>
          </a:stretch>
        </p:blipFill>
        <p:spPr>
          <a:xfrm>
            <a:off x="3272100" y="152400"/>
            <a:ext cx="472982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a:t>
            </a:r>
            <a:endParaRPr/>
          </a:p>
        </p:txBody>
      </p:sp>
      <p:sp>
        <p:nvSpPr>
          <p:cNvPr id="70" name="Google Shape;70;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a:t>
            </a:r>
            <a:r>
              <a:rPr lang="en"/>
              <a:t> </a:t>
            </a:r>
            <a:endParaRPr/>
          </a:p>
        </p:txBody>
      </p:sp>
      <p:pic>
        <p:nvPicPr>
          <p:cNvPr id="71" name="Google Shape;71;p16"/>
          <p:cNvPicPr preferRelativeResize="0"/>
          <p:nvPr/>
        </p:nvPicPr>
        <p:blipFill>
          <a:blip r:embed="rId4">
            <a:alphaModFix/>
          </a:blip>
          <a:stretch>
            <a:fillRect/>
          </a:stretch>
        </p:blipFill>
        <p:spPr>
          <a:xfrm>
            <a:off x="3272100" y="152400"/>
            <a:ext cx="5719500" cy="38280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TOPO SORTING PART 2</a:t>
            </a:r>
            <a:endParaRPr/>
          </a:p>
        </p:txBody>
      </p:sp>
      <p:sp>
        <p:nvSpPr>
          <p:cNvPr id="306" name="Google Shape;306;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52"/>
          <p:cNvPicPr preferRelativeResize="0"/>
          <p:nvPr/>
        </p:nvPicPr>
        <p:blipFill>
          <a:blip r:embed="rId3">
            <a:alphaModFix/>
          </a:blip>
          <a:stretch>
            <a:fillRect/>
          </a:stretch>
        </p:blipFill>
        <p:spPr>
          <a:xfrm>
            <a:off x="3272100" y="152400"/>
            <a:ext cx="3789687"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nvSpPr>
        <p:spPr>
          <a:xfrm>
            <a:off x="1729500" y="2000700"/>
            <a:ext cx="5685000" cy="11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DFS - Iterative and recursive solutions</a:t>
            </a:r>
            <a:endParaRPr sz="31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4"/>
          <p:cNvPicPr preferRelativeResize="0"/>
          <p:nvPr/>
        </p:nvPicPr>
        <p:blipFill>
          <a:blip r:embed="rId3">
            <a:alphaModFix/>
          </a:blip>
          <a:stretch>
            <a:fillRect/>
          </a:stretch>
        </p:blipFill>
        <p:spPr>
          <a:xfrm>
            <a:off x="152400" y="152400"/>
            <a:ext cx="4098929" cy="4838699"/>
          </a:xfrm>
          <a:prstGeom prst="rect">
            <a:avLst/>
          </a:prstGeom>
          <a:noFill/>
          <a:ln>
            <a:noFill/>
          </a:ln>
        </p:spPr>
      </p:pic>
      <p:pic>
        <p:nvPicPr>
          <p:cNvPr id="318" name="Google Shape;318;p54"/>
          <p:cNvPicPr preferRelativeResize="0"/>
          <p:nvPr/>
        </p:nvPicPr>
        <p:blipFill>
          <a:blip r:embed="rId4">
            <a:alphaModFix/>
          </a:blip>
          <a:stretch>
            <a:fillRect/>
          </a:stretch>
        </p:blipFill>
        <p:spPr>
          <a:xfrm>
            <a:off x="4403729" y="152400"/>
            <a:ext cx="4505325" cy="4362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24" name="Google Shape;324;p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Trees - traversals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iterative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0" name="Google Shape;340;p5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8"/>
          <p:cNvPicPr preferRelativeResize="0"/>
          <p:nvPr/>
        </p:nvPicPr>
        <p:blipFill>
          <a:blip r:embed="rId3">
            <a:alphaModFix/>
          </a:blip>
          <a:stretch>
            <a:fillRect/>
          </a:stretch>
        </p:blipFill>
        <p:spPr>
          <a:xfrm>
            <a:off x="3272100" y="152400"/>
            <a:ext cx="4752975" cy="4743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Preorder traversal</a:t>
            </a:r>
            <a:endParaRPr/>
          </a:p>
        </p:txBody>
      </p:sp>
      <p:sp>
        <p:nvSpPr>
          <p:cNvPr id="347" name="Google Shape;347;p5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59"/>
          <p:cNvPicPr preferRelativeResize="0"/>
          <p:nvPr/>
        </p:nvPicPr>
        <p:blipFill>
          <a:blip r:embed="rId3">
            <a:alphaModFix/>
          </a:blip>
          <a:stretch>
            <a:fillRect/>
          </a:stretch>
        </p:blipFill>
        <p:spPr>
          <a:xfrm>
            <a:off x="3272100" y="152400"/>
            <a:ext cx="5162550" cy="4438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152400" y="152400"/>
            <a:ext cx="5346802"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recursive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 2</a:t>
            </a:r>
            <a:endParaRPr/>
          </a:p>
        </p:txBody>
      </p:sp>
      <p:sp>
        <p:nvSpPr>
          <p:cNvPr id="77" name="Google Shape;77;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https://leetcode.com/problems/subsets-ii/</a:t>
            </a:r>
            <a:r>
              <a:rPr lang="en"/>
              <a:t> </a:t>
            </a:r>
            <a:endParaRPr/>
          </a:p>
        </p:txBody>
      </p:sp>
      <p:pic>
        <p:nvPicPr>
          <p:cNvPr id="78" name="Google Shape;78;p17"/>
          <p:cNvPicPr preferRelativeResize="0"/>
          <p:nvPr/>
        </p:nvPicPr>
        <p:blipFill>
          <a:blip r:embed="rId4">
            <a:alphaModFix/>
          </a:blip>
          <a:stretch>
            <a:fillRect/>
          </a:stretch>
        </p:blipFill>
        <p:spPr>
          <a:xfrm>
            <a:off x="3272100" y="152400"/>
            <a:ext cx="5719499" cy="40956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62"/>
          <p:cNvPicPr preferRelativeResize="0"/>
          <p:nvPr/>
        </p:nvPicPr>
        <p:blipFill>
          <a:blip r:embed="rId3">
            <a:alphaModFix/>
          </a:blip>
          <a:stretch>
            <a:fillRect/>
          </a:stretch>
        </p:blipFill>
        <p:spPr>
          <a:xfrm>
            <a:off x="152400" y="152400"/>
            <a:ext cx="5105400" cy="4362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3"/>
          <p:cNvPicPr preferRelativeResize="0"/>
          <p:nvPr/>
        </p:nvPicPr>
        <p:blipFill>
          <a:blip r:embed="rId3">
            <a:alphaModFix/>
          </a:blip>
          <a:stretch>
            <a:fillRect/>
          </a:stretch>
        </p:blipFill>
        <p:spPr>
          <a:xfrm>
            <a:off x="152400" y="152400"/>
            <a:ext cx="4800600" cy="3933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4"/>
          <p:cNvPicPr preferRelativeResize="0"/>
          <p:nvPr/>
        </p:nvPicPr>
        <p:blipFill>
          <a:blip r:embed="rId3">
            <a:alphaModFix/>
          </a:blip>
          <a:stretch>
            <a:fillRect/>
          </a:stretch>
        </p:blipFill>
        <p:spPr>
          <a:xfrm>
            <a:off x="152400" y="152400"/>
            <a:ext cx="4972050" cy="4095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Other traversals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6"/>
          <p:cNvPicPr preferRelativeResize="0"/>
          <p:nvPr/>
        </p:nvPicPr>
        <p:blipFill>
          <a:blip r:embed="rId3">
            <a:alphaModFix/>
          </a:blip>
          <a:stretch>
            <a:fillRect/>
          </a:stretch>
        </p:blipFill>
        <p:spPr>
          <a:xfrm>
            <a:off x="152400" y="152400"/>
            <a:ext cx="4319948"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7"/>
          <p:cNvPicPr preferRelativeResize="0"/>
          <p:nvPr/>
        </p:nvPicPr>
        <p:blipFill>
          <a:blip r:embed="rId3">
            <a:alphaModFix/>
          </a:blip>
          <a:stretch>
            <a:fillRect/>
          </a:stretch>
        </p:blipFill>
        <p:spPr>
          <a:xfrm>
            <a:off x="152400" y="152400"/>
            <a:ext cx="4846555"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8"/>
          <p:cNvPicPr preferRelativeResize="0"/>
          <p:nvPr/>
        </p:nvPicPr>
        <p:blipFill>
          <a:blip r:embed="rId3">
            <a:alphaModFix/>
          </a:blip>
          <a:stretch>
            <a:fillRect/>
          </a:stretch>
        </p:blipFill>
        <p:spPr>
          <a:xfrm>
            <a:off x="152400" y="152400"/>
            <a:ext cx="454171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99" name="Google Shape;399;p69"/>
          <p:cNvSpPr txBox="1"/>
          <p:nvPr>
            <p:ph idx="1" type="body"/>
          </p:nvPr>
        </p:nvSpPr>
        <p:spPr>
          <a:xfrm>
            <a:off x="311700" y="118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https://leetcode.com/discuss/general-discussion/937307/iterative-recursive-dfs-bfs-tree-traversal-in-pre-post-levelorder-views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https://leetcode.com/discuss/study-guide/1212004/binary-trees-study-guide</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a:t>
            </a:r>
            <a:endParaRPr/>
          </a:p>
        </p:txBody>
      </p:sp>
      <p:sp>
        <p:nvSpPr>
          <p:cNvPr id="84" name="Google Shape;84;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a:t>
            </a:r>
            <a:r>
              <a:rPr lang="en"/>
              <a:t> </a:t>
            </a:r>
            <a:endParaRPr/>
          </a:p>
        </p:txBody>
      </p:sp>
      <p:pic>
        <p:nvPicPr>
          <p:cNvPr id="85" name="Google Shape;85;p18"/>
          <p:cNvPicPr preferRelativeResize="0"/>
          <p:nvPr/>
        </p:nvPicPr>
        <p:blipFill>
          <a:blip r:embed="rId4">
            <a:alphaModFix/>
          </a:blip>
          <a:stretch>
            <a:fillRect/>
          </a:stretch>
        </p:blipFill>
        <p:spPr>
          <a:xfrm>
            <a:off x="3272100" y="152400"/>
            <a:ext cx="569258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2</a:t>
            </a:r>
            <a:endParaRPr/>
          </a:p>
        </p:txBody>
      </p:sp>
      <p:sp>
        <p:nvSpPr>
          <p:cNvPr id="91" name="Google Shape;91;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https://leetcode.com/problems/permutations-ii/</a:t>
            </a:r>
            <a:r>
              <a:rPr lang="en"/>
              <a:t> </a:t>
            </a:r>
            <a:endParaRPr/>
          </a:p>
        </p:txBody>
      </p:sp>
      <p:pic>
        <p:nvPicPr>
          <p:cNvPr id="92" name="Google Shape;92;p19"/>
          <p:cNvPicPr preferRelativeResize="0"/>
          <p:nvPr/>
        </p:nvPicPr>
        <p:blipFill>
          <a:blip r:embed="rId4">
            <a:alphaModFix/>
          </a:blip>
          <a:stretch>
            <a:fillRect/>
          </a:stretch>
        </p:blipFill>
        <p:spPr>
          <a:xfrm>
            <a:off x="3272100" y="152400"/>
            <a:ext cx="5367016"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Combination sum</a:t>
            </a:r>
            <a:endParaRPr/>
          </a:p>
        </p:txBody>
      </p:sp>
      <p:sp>
        <p:nvSpPr>
          <p:cNvPr id="98" name="Google Shape;98;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https://leetcode.com/problems/combination-sum/</a:t>
            </a:r>
            <a:r>
              <a:rPr lang="en"/>
              <a:t> </a:t>
            </a:r>
            <a:endParaRPr/>
          </a:p>
        </p:txBody>
      </p:sp>
      <p:pic>
        <p:nvPicPr>
          <p:cNvPr id="99" name="Google Shape;99;p20"/>
          <p:cNvPicPr preferRelativeResize="0"/>
          <p:nvPr/>
        </p:nvPicPr>
        <p:blipFill>
          <a:blip r:embed="rId4">
            <a:alphaModFix/>
          </a:blip>
          <a:stretch>
            <a:fillRect/>
          </a:stretch>
        </p:blipFill>
        <p:spPr>
          <a:xfrm>
            <a:off x="3272100" y="152400"/>
            <a:ext cx="5719500" cy="4671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Combination sum 2</a:t>
            </a:r>
            <a:endParaRPr/>
          </a:p>
        </p:txBody>
      </p:sp>
      <p:sp>
        <p:nvSpPr>
          <p:cNvPr id="105" name="Google Shape;105;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https://leetcode.com/problems/combination-sum-ii/</a:t>
            </a:r>
            <a:r>
              <a:rPr lang="en"/>
              <a:t> </a:t>
            </a:r>
            <a:endParaRPr/>
          </a:p>
          <a:p>
            <a:pPr indent="0" lvl="0" marL="0" rtl="0" algn="l">
              <a:spcBef>
                <a:spcPts val="1200"/>
              </a:spcBef>
              <a:spcAft>
                <a:spcPts val="1200"/>
              </a:spcAft>
              <a:buNone/>
            </a:pPr>
            <a:r>
              <a:t/>
            </a:r>
            <a:endParaRPr/>
          </a:p>
        </p:txBody>
      </p:sp>
      <p:pic>
        <p:nvPicPr>
          <p:cNvPr id="106" name="Google Shape;106;p21"/>
          <p:cNvPicPr preferRelativeResize="0"/>
          <p:nvPr/>
        </p:nvPicPr>
        <p:blipFill>
          <a:blip r:embed="rId4">
            <a:alphaModFix/>
          </a:blip>
          <a:stretch>
            <a:fillRect/>
          </a:stretch>
        </p:blipFill>
        <p:spPr>
          <a:xfrm>
            <a:off x="3272100" y="152400"/>
            <a:ext cx="5299529"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